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lla\Documents\bilan%20financier%20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lla\Documents\bilan%20financier%20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lla\Documents\bilan%20financier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0.17221059521914983"/>
          <c:y val="9.5160980055713967E-2"/>
          <c:w val="0.39071959972415476"/>
          <c:h val="0.80314584387742927"/>
        </c:manualLayout>
      </c:layout>
      <c:pieChart>
        <c:varyColors val="1"/>
        <c:ser>
          <c:idx val="0"/>
          <c:order val="0"/>
          <c:dPt>
            <c:idx val="0"/>
            <c:explosion val="9"/>
          </c:dPt>
          <c:dLbls>
            <c:dLbl>
              <c:idx val="0"/>
              <c:layout>
                <c:manualLayout>
                  <c:x val="-0.13370811651558234"/>
                  <c:y val="-0.14580170104556284"/>
                </c:manualLayout>
              </c:layout>
              <c:showPercent val="1"/>
            </c:dLbl>
            <c:dLbl>
              <c:idx val="2"/>
              <c:layout>
                <c:manualLayout>
                  <c:x val="0.12792735241629824"/>
                  <c:y val="5.9732046233546138E-2"/>
                </c:manualLayout>
              </c:layout>
              <c:showPercent val="1"/>
            </c:dLbl>
            <c:dLbl>
              <c:idx val="3"/>
              <c:layout>
                <c:manualLayout>
                  <c:x val="8.9480798429804088E-3"/>
                  <c:y val="8.1652450139284934E-4"/>
                </c:manualLayout>
              </c:layout>
              <c:showPercent val="1"/>
            </c:dLbl>
            <c:txPr>
              <a:bodyPr/>
              <a:lstStyle/>
              <a:p>
                <a:pPr>
                  <a:defRPr sz="2400" b="1"/>
                </a:pPr>
                <a:endParaRPr lang="fr-FR"/>
              </a:p>
            </c:txPr>
            <c:showPercent val="1"/>
            <c:showLeaderLines val="1"/>
          </c:dLbls>
          <c:cat>
            <c:strRef>
              <c:f>Feuil1!$A$1:$D$1</c:f>
              <c:strCache>
                <c:ptCount val="4"/>
                <c:pt idx="0">
                  <c:v>Participations des missionnaires</c:v>
                </c:pt>
                <c:pt idx="1">
                  <c:v>Cotisations</c:v>
                </c:pt>
                <c:pt idx="2">
                  <c:v>Dons</c:v>
                </c:pt>
                <c:pt idx="3">
                  <c:v>Les thermes du cœur</c:v>
                </c:pt>
              </c:strCache>
            </c:strRef>
          </c:cat>
          <c:val>
            <c:numRef>
              <c:f>Feuil1!$A$2:$D$2</c:f>
              <c:numCache>
                <c:formatCode>General</c:formatCode>
                <c:ptCount val="4"/>
                <c:pt idx="0">
                  <c:v>24510</c:v>
                </c:pt>
                <c:pt idx="1">
                  <c:v>2160</c:v>
                </c:pt>
                <c:pt idx="2">
                  <c:v>11171</c:v>
                </c:pt>
                <c:pt idx="3">
                  <c:v>1400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fr-FR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fr-FR"/>
          </a:p>
        </c:txPr>
      </c:legendEntry>
      <c:legendEntry>
        <c:idx val="3"/>
        <c:txPr>
          <a:bodyPr/>
          <a:lstStyle/>
          <a:p>
            <a:pPr>
              <a:defRPr sz="1600"/>
            </a:pPr>
            <a:endParaRPr lang="fr-FR"/>
          </a:p>
        </c:txPr>
      </c:legendEntry>
      <c:layout>
        <c:manualLayout>
          <c:xMode val="edge"/>
          <c:yMode val="edge"/>
          <c:x val="0.58366600407762448"/>
          <c:y val="0.27736372913297724"/>
          <c:w val="0.37820009488435241"/>
          <c:h val="0.34075740555576128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>
        <c:manualLayout>
          <c:layoutTarget val="inner"/>
          <c:xMode val="edge"/>
          <c:yMode val="edge"/>
          <c:x val="0.11315090881849008"/>
          <c:y val="9.3294528121214124E-2"/>
          <c:w val="0.47013660052043149"/>
          <c:h val="0.81341094375757161"/>
        </c:manualLayout>
      </c:layout>
      <c:pieChart>
        <c:varyColors val="1"/>
        <c:ser>
          <c:idx val="0"/>
          <c:order val="0"/>
          <c:explosion val="4"/>
          <c:dLbls>
            <c:dLbl>
              <c:idx val="0"/>
              <c:layout>
                <c:manualLayout>
                  <c:x val="-0.16829399179907645"/>
                  <c:y val="-9.8535568358365938E-2"/>
                </c:manualLayout>
              </c:layout>
              <c:showPercent val="1"/>
            </c:dLbl>
            <c:dLbl>
              <c:idx val="1"/>
              <c:layout>
                <c:manualLayout>
                  <c:x val="0.14855236523158988"/>
                  <c:y val="-9.2796788011208636E-2"/>
                </c:manualLayout>
              </c:layout>
              <c:showPercent val="1"/>
            </c:dLbl>
            <c:dLbl>
              <c:idx val="3"/>
              <c:layout>
                <c:manualLayout>
                  <c:x val="-4.1551321005107486E-2"/>
                  <c:y val="-4.874304089669049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3200"/>
                </a:pPr>
                <a:endParaRPr lang="fr-FR"/>
              </a:p>
            </c:txPr>
            <c:showPercent val="1"/>
            <c:showLeaderLines val="1"/>
          </c:dLbls>
          <c:cat>
            <c:strRef>
              <c:f>Feuil1!$H$1:$M$1</c:f>
              <c:strCache>
                <c:ptCount val="6"/>
                <c:pt idx="0">
                  <c:v>billets avions</c:v>
                </c:pt>
                <c:pt idx="1">
                  <c:v>Hebergements</c:v>
                </c:pt>
                <c:pt idx="2">
                  <c:v>Transports locaux</c:v>
                </c:pt>
                <c:pt idx="3">
                  <c:v>Achat de medicaments</c:v>
                </c:pt>
                <c:pt idx="4">
                  <c:v>Assurances</c:v>
                </c:pt>
                <c:pt idx="5">
                  <c:v>Achat de Materiel Divers</c:v>
                </c:pt>
              </c:strCache>
            </c:strRef>
          </c:cat>
          <c:val>
            <c:numRef>
              <c:f>Feuil1!$H$2:$M$2</c:f>
              <c:numCache>
                <c:formatCode>General</c:formatCode>
                <c:ptCount val="6"/>
                <c:pt idx="0">
                  <c:v>20563.29</c:v>
                </c:pt>
                <c:pt idx="1">
                  <c:v>7749</c:v>
                </c:pt>
                <c:pt idx="2">
                  <c:v>1090</c:v>
                </c:pt>
                <c:pt idx="3">
                  <c:v>5063</c:v>
                </c:pt>
                <c:pt idx="4">
                  <c:v>109.74000000000002</c:v>
                </c:pt>
                <c:pt idx="5">
                  <c:v>270.8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fr-FR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barChart>
        <c:barDir val="col"/>
        <c:grouping val="clustered"/>
        <c:ser>
          <c:idx val="0"/>
          <c:order val="0"/>
          <c:cat>
            <c:strRef>
              <c:f>Feuil1!$P$1:$Q$1</c:f>
              <c:strCache>
                <c:ptCount val="2"/>
                <c:pt idx="0">
                  <c:v>Depenses</c:v>
                </c:pt>
                <c:pt idx="1">
                  <c:v>Recettes</c:v>
                </c:pt>
              </c:strCache>
            </c:strRef>
          </c:cat>
          <c:val>
            <c:numRef>
              <c:f>Feuil1!$P$2:$Q$2</c:f>
              <c:numCache>
                <c:formatCode>General</c:formatCode>
                <c:ptCount val="2"/>
                <c:pt idx="0">
                  <c:v>34845.83</c:v>
                </c:pt>
                <c:pt idx="1">
                  <c:v>39241</c:v>
                </c:pt>
              </c:numCache>
            </c:numRef>
          </c:val>
        </c:ser>
        <c:axId val="174512384"/>
        <c:axId val="172654592"/>
      </c:barChart>
      <c:catAx>
        <c:axId val="174512384"/>
        <c:scaling>
          <c:orientation val="minMax"/>
        </c:scaling>
        <c:axPos val="b"/>
        <c:tickLblPos val="nextTo"/>
        <c:crossAx val="172654592"/>
        <c:crosses val="autoZero"/>
        <c:auto val="1"/>
        <c:lblAlgn val="ctr"/>
        <c:lblOffset val="100"/>
      </c:catAx>
      <c:valAx>
        <c:axId val="172654592"/>
        <c:scaling>
          <c:orientation val="minMax"/>
        </c:scaling>
        <c:axPos val="l"/>
        <c:majorGridlines/>
        <c:numFmt formatCode="General" sourceLinked="1"/>
        <c:tickLblPos val="nextTo"/>
        <c:crossAx val="174512384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D05A-EBE2-4093-90F7-03952DE07A18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9213-0506-45F8-8EB2-2A36F11707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D05A-EBE2-4093-90F7-03952DE07A18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9213-0506-45F8-8EB2-2A36F11707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D05A-EBE2-4093-90F7-03952DE07A18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9213-0506-45F8-8EB2-2A36F11707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D05A-EBE2-4093-90F7-03952DE07A18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9213-0506-45F8-8EB2-2A36F11707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D05A-EBE2-4093-90F7-03952DE07A18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9213-0506-45F8-8EB2-2A36F11707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D05A-EBE2-4093-90F7-03952DE07A18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9213-0506-45F8-8EB2-2A36F11707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D05A-EBE2-4093-90F7-03952DE07A18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9213-0506-45F8-8EB2-2A36F11707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D05A-EBE2-4093-90F7-03952DE07A18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9213-0506-45F8-8EB2-2A36F11707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D05A-EBE2-4093-90F7-03952DE07A18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9213-0506-45F8-8EB2-2A36F11707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D05A-EBE2-4093-90F7-03952DE07A18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9213-0506-45F8-8EB2-2A36F11707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D05A-EBE2-4093-90F7-03952DE07A18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9213-0506-45F8-8EB2-2A36F11707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AD05A-EBE2-4093-90F7-03952DE07A18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C9213-0506-45F8-8EB2-2A36F117073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T2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10960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95536" y="3861048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Bilan Financier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 t2c.jpg"/>
          <p:cNvPicPr>
            <a:picLocks noChangeAspect="1"/>
          </p:cNvPicPr>
          <p:nvPr/>
        </p:nvPicPr>
        <p:blipFill>
          <a:blip r:embed="rId2" cstate="print"/>
          <a:srcRect l="10236" t="26247" r="14961" b="31496"/>
          <a:stretch>
            <a:fillRect/>
          </a:stretch>
        </p:blipFill>
        <p:spPr>
          <a:xfrm>
            <a:off x="0" y="0"/>
            <a:ext cx="1975001" cy="836712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283968" y="40466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fr-FR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Recettes</a:t>
            </a:r>
          </a:p>
        </p:txBody>
      </p:sp>
      <p:graphicFrame>
        <p:nvGraphicFramePr>
          <p:cNvPr id="7" name="Graphique 6"/>
          <p:cNvGraphicFramePr/>
          <p:nvPr/>
        </p:nvGraphicFramePr>
        <p:xfrm>
          <a:off x="395536" y="1484784"/>
          <a:ext cx="799288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 t2c.jpg"/>
          <p:cNvPicPr>
            <a:picLocks noChangeAspect="1"/>
          </p:cNvPicPr>
          <p:nvPr/>
        </p:nvPicPr>
        <p:blipFill>
          <a:blip r:embed="rId2" cstate="print"/>
          <a:srcRect l="10236" t="26247" r="14961" b="31496"/>
          <a:stretch>
            <a:fillRect/>
          </a:stretch>
        </p:blipFill>
        <p:spPr>
          <a:xfrm>
            <a:off x="0" y="0"/>
            <a:ext cx="1975001" cy="836712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483768" y="476672"/>
            <a:ext cx="666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fr-FR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Dépenses 2018</a:t>
            </a:r>
          </a:p>
        </p:txBody>
      </p:sp>
      <p:graphicFrame>
        <p:nvGraphicFramePr>
          <p:cNvPr id="12" name="Graphique 11"/>
          <p:cNvGraphicFramePr/>
          <p:nvPr/>
        </p:nvGraphicFramePr>
        <p:xfrm>
          <a:off x="1295128" y="1124744"/>
          <a:ext cx="784887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 t2c.jpg"/>
          <p:cNvPicPr>
            <a:picLocks noChangeAspect="1"/>
          </p:cNvPicPr>
          <p:nvPr/>
        </p:nvPicPr>
        <p:blipFill>
          <a:blip r:embed="rId2" cstate="print"/>
          <a:srcRect l="10236" t="26247" r="14961" b="31496"/>
          <a:stretch>
            <a:fillRect/>
          </a:stretch>
        </p:blipFill>
        <p:spPr>
          <a:xfrm>
            <a:off x="0" y="0"/>
            <a:ext cx="1975001" cy="836712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483768" y="476672"/>
            <a:ext cx="666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fr-FR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Balance : Recettes/Dépenses 2018</a:t>
            </a:r>
          </a:p>
        </p:txBody>
      </p:sp>
      <p:graphicFrame>
        <p:nvGraphicFramePr>
          <p:cNvPr id="7" name="Graphique 6"/>
          <p:cNvGraphicFramePr/>
          <p:nvPr/>
        </p:nvGraphicFramePr>
        <p:xfrm>
          <a:off x="899592" y="1340768"/>
          <a:ext cx="748883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</Words>
  <Application>Microsoft Office PowerPoint</Application>
  <PresentationFormat>Affichage à l'écran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DOLLA</dc:creator>
  <cp:lastModifiedBy>DOLLA</cp:lastModifiedBy>
  <cp:revision>2</cp:revision>
  <dcterms:created xsi:type="dcterms:W3CDTF">2019-03-18T11:17:02Z</dcterms:created>
  <dcterms:modified xsi:type="dcterms:W3CDTF">2019-03-18T11:19:38Z</dcterms:modified>
</cp:coreProperties>
</file>