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0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E75-97DD-4339-86B6-65AB2640657D}" type="datetimeFigureOut">
              <a:rPr lang="fr-FR" smtClean="0"/>
              <a:t>18/02/2018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7845-310E-47C8-AB99-8A1A7EB6A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E75-97DD-4339-86B6-65AB2640657D}" type="datetimeFigureOut">
              <a:rPr lang="fr-FR" smtClean="0"/>
              <a:t>18/02/2018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7845-310E-47C8-AB99-8A1A7EB6A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E75-97DD-4339-86B6-65AB2640657D}" type="datetimeFigureOut">
              <a:rPr lang="fr-FR" smtClean="0"/>
              <a:t>18/02/2018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7845-310E-47C8-AB99-8A1A7EB6A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E75-97DD-4339-86B6-65AB2640657D}" type="datetimeFigureOut">
              <a:rPr lang="fr-FR" smtClean="0"/>
              <a:t>18/02/2018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7845-310E-47C8-AB99-8A1A7EB6A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E75-97DD-4339-86B6-65AB2640657D}" type="datetimeFigureOut">
              <a:rPr lang="fr-FR" smtClean="0"/>
              <a:t>18/02/2018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7845-310E-47C8-AB99-8A1A7EB6A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E75-97DD-4339-86B6-65AB2640657D}" type="datetimeFigureOut">
              <a:rPr lang="fr-FR" smtClean="0"/>
              <a:t>18/02/2018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7845-310E-47C8-AB99-8A1A7EB6A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E75-97DD-4339-86B6-65AB2640657D}" type="datetimeFigureOut">
              <a:rPr lang="fr-FR" smtClean="0"/>
              <a:t>18/02/2018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7845-310E-47C8-AB99-8A1A7EB6A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E75-97DD-4339-86B6-65AB2640657D}" type="datetimeFigureOut">
              <a:rPr lang="fr-FR" smtClean="0"/>
              <a:t>18/02/2018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7845-310E-47C8-AB99-8A1A7EB6A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E75-97DD-4339-86B6-65AB2640657D}" type="datetimeFigureOut">
              <a:rPr lang="fr-FR" smtClean="0"/>
              <a:t>18/02/2018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7845-310E-47C8-AB99-8A1A7EB6A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E75-97DD-4339-86B6-65AB2640657D}" type="datetimeFigureOut">
              <a:rPr lang="fr-FR" smtClean="0"/>
              <a:t>18/02/2018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7845-310E-47C8-AB99-8A1A7EB6A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E75-97DD-4339-86B6-65AB2640657D}" type="datetimeFigureOut">
              <a:rPr lang="fr-FR" smtClean="0"/>
              <a:t>18/02/2018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7845-310E-47C8-AB99-8A1A7EB6A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93E75-97DD-4339-86B6-65AB2640657D}" type="datetimeFigureOut">
              <a:rPr lang="fr-FR" smtClean="0"/>
              <a:t>18/02/2018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57845-310E-47C8-AB99-8A1A7EB6AE1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1096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3068960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RAPPORT D’ACTIVITE</a:t>
            </a:r>
            <a:endParaRPr lang="fr-FR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fr-FR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t2c.jpg"/>
          <p:cNvPicPr>
            <a:picLocks noChangeAspect="1"/>
          </p:cNvPicPr>
          <p:nvPr/>
        </p:nvPicPr>
        <p:blipFill>
          <a:blip r:embed="rId2" cstate="print"/>
          <a:srcRect l="10236" t="26247" r="14961" b="31496"/>
          <a:stretch>
            <a:fillRect/>
          </a:stretch>
        </p:blipFill>
        <p:spPr>
          <a:xfrm>
            <a:off x="0" y="0"/>
            <a:ext cx="1975001" cy="8367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83768" y="47667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Rapport Moral : </a:t>
            </a:r>
            <a:r>
              <a:rPr lang="fr-FR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Nos actions en 2017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79512" y="1988840"/>
            <a:ext cx="8712968" cy="0"/>
          </a:xfrm>
          <a:prstGeom prst="straightConnector1">
            <a:avLst/>
          </a:prstGeom>
          <a:ln w="228600" cmpd="dbl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339752" y="119675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002060"/>
                </a:solidFill>
              </a:rPr>
              <a:t>DIABETE ET HYPERTENSION ARTERIELLE</a:t>
            </a:r>
            <a:endParaRPr lang="fr-FR" sz="2000" b="1" u="sng" dirty="0">
              <a:solidFill>
                <a:srgbClr val="00206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179512" y="1988840"/>
            <a:ext cx="4248472" cy="0"/>
          </a:xfrm>
          <a:prstGeom prst="line">
            <a:avLst/>
          </a:prstGeom>
          <a:ln w="282575">
            <a:solidFill>
              <a:srgbClr val="2BF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843808" y="1988840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203848" y="1988840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563888" y="1988840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923928" y="1988840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211960" y="1988840"/>
            <a:ext cx="2880320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7092280" y="1988840"/>
            <a:ext cx="1152128" cy="0"/>
          </a:xfrm>
          <a:prstGeom prst="line">
            <a:avLst/>
          </a:prstGeom>
          <a:ln w="282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755576" y="220486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2BF55B"/>
                </a:solidFill>
              </a:rPr>
              <a:t>Prévention</a:t>
            </a:r>
            <a:endParaRPr lang="fr-FR" sz="2800" b="1" i="1" dirty="0">
              <a:solidFill>
                <a:srgbClr val="2BF55B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2535843"/>
            <a:ext cx="2870075" cy="4061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ZoneTexte 23"/>
          <p:cNvSpPr txBox="1"/>
          <p:nvPr/>
        </p:nvSpPr>
        <p:spPr>
          <a:xfrm>
            <a:off x="323528" y="2852936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u="sng" dirty="0" smtClean="0">
                <a:solidFill>
                  <a:srgbClr val="002060"/>
                </a:solidFill>
              </a:rPr>
              <a:t>Campagne de sensibilisation</a:t>
            </a:r>
          </a:p>
          <a:p>
            <a:pPr algn="ctr"/>
            <a:r>
              <a:rPr lang="fr-FR" sz="2800" b="1" i="1" u="sng" dirty="0" smtClean="0">
                <a:solidFill>
                  <a:srgbClr val="002060"/>
                </a:solidFill>
              </a:rPr>
              <a:t>Lycées et collèges</a:t>
            </a:r>
            <a:endParaRPr lang="fr-FR" sz="2800" b="1" i="1" u="sng" dirty="0">
              <a:solidFill>
                <a:srgbClr val="00206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55576" y="4365104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b="1" dirty="0" smtClean="0">
                <a:solidFill>
                  <a:srgbClr val="002060"/>
                </a:solidFill>
              </a:rPr>
              <a:t> 3 établissements</a:t>
            </a:r>
          </a:p>
          <a:p>
            <a:endParaRPr lang="fr-FR" sz="2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800" b="1" dirty="0" smtClean="0">
                <a:solidFill>
                  <a:srgbClr val="002060"/>
                </a:solidFill>
              </a:rPr>
              <a:t> 400 élèves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t2c.jpg"/>
          <p:cNvPicPr>
            <a:picLocks noChangeAspect="1"/>
          </p:cNvPicPr>
          <p:nvPr/>
        </p:nvPicPr>
        <p:blipFill>
          <a:blip r:embed="rId2" cstate="print"/>
          <a:srcRect l="10236" t="26247" r="14961" b="31496"/>
          <a:stretch>
            <a:fillRect/>
          </a:stretch>
        </p:blipFill>
        <p:spPr>
          <a:xfrm>
            <a:off x="0" y="0"/>
            <a:ext cx="1975001" cy="836712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>
            <a:off x="179512" y="1988840"/>
            <a:ext cx="8712968" cy="0"/>
          </a:xfrm>
          <a:prstGeom prst="straightConnector1">
            <a:avLst/>
          </a:prstGeom>
          <a:ln w="228600" cmpd="dbl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339752" y="119675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002060"/>
                </a:solidFill>
              </a:rPr>
              <a:t>DIABETE ET HYPERTENSION ARTERIELLE</a:t>
            </a:r>
            <a:endParaRPr lang="fr-FR" sz="2000" b="1" u="sng" dirty="0">
              <a:solidFill>
                <a:srgbClr val="00206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179512" y="1988840"/>
            <a:ext cx="4248472" cy="0"/>
          </a:xfrm>
          <a:prstGeom prst="line">
            <a:avLst/>
          </a:prstGeom>
          <a:ln w="282575">
            <a:solidFill>
              <a:srgbClr val="2BF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843808" y="1988840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203848" y="1988840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563888" y="1988840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923928" y="1988840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211960" y="1988840"/>
            <a:ext cx="2880320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7092280" y="1988840"/>
            <a:ext cx="1152128" cy="0"/>
          </a:xfrm>
          <a:prstGeom prst="line">
            <a:avLst/>
          </a:prstGeom>
          <a:ln w="282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827584" y="220486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2BF55B"/>
                </a:solidFill>
              </a:rPr>
              <a:t>Prévention</a:t>
            </a:r>
            <a:endParaRPr lang="fr-FR" sz="2000" b="1" i="1" dirty="0">
              <a:solidFill>
                <a:srgbClr val="2BF55B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771800" y="220486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Diagnostic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23528" y="2852936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u="sng" dirty="0" smtClean="0">
                <a:solidFill>
                  <a:srgbClr val="002060"/>
                </a:solidFill>
              </a:rPr>
              <a:t>Campagne de sensibilisation</a:t>
            </a:r>
          </a:p>
          <a:p>
            <a:pPr algn="ctr"/>
            <a:r>
              <a:rPr lang="fr-FR" sz="2800" b="1" i="1" u="sng" dirty="0" smtClean="0">
                <a:solidFill>
                  <a:srgbClr val="002060"/>
                </a:solidFill>
              </a:rPr>
              <a:t>Lycées et collèges</a:t>
            </a:r>
            <a:endParaRPr lang="fr-FR" sz="2800" b="1" i="1" u="sng" dirty="0">
              <a:solidFill>
                <a:srgbClr val="00206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67544" y="4149080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Auto mesure familiale par les lycéens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4200128" cy="315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t2c.jpg"/>
          <p:cNvPicPr>
            <a:picLocks noChangeAspect="1"/>
          </p:cNvPicPr>
          <p:nvPr/>
        </p:nvPicPr>
        <p:blipFill>
          <a:blip r:embed="rId2" cstate="print"/>
          <a:srcRect l="10236" t="26247" r="14961" b="31496"/>
          <a:stretch>
            <a:fillRect/>
          </a:stretch>
        </p:blipFill>
        <p:spPr>
          <a:xfrm>
            <a:off x="0" y="0"/>
            <a:ext cx="1975001" cy="836712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>
            <a:off x="179512" y="1988840"/>
            <a:ext cx="8712968" cy="0"/>
          </a:xfrm>
          <a:prstGeom prst="straightConnector1">
            <a:avLst/>
          </a:prstGeom>
          <a:ln w="228600" cmpd="dbl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339752" y="119675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002060"/>
                </a:solidFill>
              </a:rPr>
              <a:t>DIABETE ET HYPERTENSION ARTERIELLE</a:t>
            </a:r>
            <a:endParaRPr lang="fr-FR" sz="2000" b="1" u="sng" dirty="0">
              <a:solidFill>
                <a:srgbClr val="00206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179512" y="1988840"/>
            <a:ext cx="4248472" cy="0"/>
          </a:xfrm>
          <a:prstGeom prst="line">
            <a:avLst/>
          </a:prstGeom>
          <a:ln w="282575">
            <a:solidFill>
              <a:srgbClr val="2BF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843808" y="1988840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203848" y="1988840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563888" y="1988840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923928" y="1988840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211960" y="1988840"/>
            <a:ext cx="2880320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7092280" y="1988840"/>
            <a:ext cx="1152128" cy="0"/>
          </a:xfrm>
          <a:prstGeom prst="line">
            <a:avLst/>
          </a:prstGeom>
          <a:ln w="282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827584" y="220486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2BF55B"/>
                </a:solidFill>
              </a:rPr>
              <a:t>Prévention</a:t>
            </a:r>
            <a:endParaRPr lang="fr-FR" sz="2000" b="1" i="1" dirty="0">
              <a:solidFill>
                <a:srgbClr val="2BF55B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771800" y="220486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Diagnostic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51520" y="278092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u="sng" dirty="0" smtClean="0">
                <a:solidFill>
                  <a:srgbClr val="002060"/>
                </a:solidFill>
              </a:rPr>
              <a:t>Campagne de dépistage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95536" y="357301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002060"/>
                </a:solidFill>
              </a:rPr>
              <a:t>511 personnes dépistées</a:t>
            </a:r>
            <a:endParaRPr lang="fr-FR" sz="3200" b="1" i="1" dirty="0">
              <a:solidFill>
                <a:srgbClr val="00206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95536" y="450912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 smtClean="0">
                <a:solidFill>
                  <a:srgbClr val="FF0000"/>
                </a:solidFill>
              </a:rPr>
              <a:t> 50 « nouveaux » diabétiques </a:t>
            </a:r>
          </a:p>
          <a:p>
            <a:pPr>
              <a:buFont typeface="Wingdings" pitchFamily="2" charset="2"/>
              <a:buChar char="§"/>
            </a:pPr>
            <a:r>
              <a:rPr lang="fr-FR" sz="2400" b="1" dirty="0" smtClean="0">
                <a:solidFill>
                  <a:srgbClr val="FF0000"/>
                </a:solidFill>
              </a:rPr>
              <a:t> 150 « nouveaux » hypertendus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image.jimcdn.com/app/cms/image/transf/dimension=455x1024:format=jpg/path/s9099bf2d57fd0a66/image/ice06995e13b346e6/version/1514358341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4227565" cy="3168352"/>
          </a:xfrm>
          <a:prstGeom prst="rect">
            <a:avLst/>
          </a:prstGeom>
          <a:noFill/>
        </p:spPr>
      </p:pic>
      <p:sp>
        <p:nvSpPr>
          <p:cNvPr id="25" name="ZoneTexte 24"/>
          <p:cNvSpPr txBox="1"/>
          <p:nvPr/>
        </p:nvSpPr>
        <p:spPr>
          <a:xfrm>
            <a:off x="70992" y="6093296"/>
            <a:ext cx="907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</a:rPr>
              <a:t>Tous les « nouveaux » sont pris en charge en consultations</a:t>
            </a:r>
            <a:endParaRPr lang="fr-FR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t2c.jpg"/>
          <p:cNvPicPr>
            <a:picLocks noChangeAspect="1"/>
          </p:cNvPicPr>
          <p:nvPr/>
        </p:nvPicPr>
        <p:blipFill>
          <a:blip r:embed="rId2" cstate="print"/>
          <a:srcRect l="10236" t="26247" r="14961" b="31496"/>
          <a:stretch>
            <a:fillRect/>
          </a:stretch>
        </p:blipFill>
        <p:spPr>
          <a:xfrm>
            <a:off x="0" y="0"/>
            <a:ext cx="1975001" cy="8367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83768" y="47667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Rapport Moral : </a:t>
            </a:r>
            <a:r>
              <a:rPr lang="fr-FR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Nos actions en 2017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79512" y="1988840"/>
            <a:ext cx="8712968" cy="0"/>
          </a:xfrm>
          <a:prstGeom prst="straightConnector1">
            <a:avLst/>
          </a:prstGeom>
          <a:ln w="228600" cmpd="dbl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339752" y="119675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002060"/>
                </a:solidFill>
              </a:rPr>
              <a:t>DIABETE ET HYPERTENSION ARTERIELLE</a:t>
            </a:r>
            <a:endParaRPr lang="fr-FR" sz="2000" b="1" u="sng" dirty="0">
              <a:solidFill>
                <a:srgbClr val="00206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179512" y="1988840"/>
            <a:ext cx="4248472" cy="0"/>
          </a:xfrm>
          <a:prstGeom prst="line">
            <a:avLst/>
          </a:prstGeom>
          <a:ln w="282575">
            <a:solidFill>
              <a:srgbClr val="2BF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843808" y="1988840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203848" y="1988840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563888" y="1988840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923928" y="1988840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211960" y="1988840"/>
            <a:ext cx="2880320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7092280" y="1988840"/>
            <a:ext cx="1152128" cy="0"/>
          </a:xfrm>
          <a:prstGeom prst="line">
            <a:avLst/>
          </a:prstGeom>
          <a:ln w="282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827584" y="220486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2BF55B"/>
                </a:solidFill>
              </a:rPr>
              <a:t>Prévention</a:t>
            </a:r>
            <a:endParaRPr lang="fr-FR" sz="2000" b="1" i="1" dirty="0">
              <a:solidFill>
                <a:srgbClr val="2BF55B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771800" y="22048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Diagnostic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644008" y="21328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Traitement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79512" y="256490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002060"/>
                </a:solidFill>
              </a:rPr>
              <a:t>Problème du suivi :</a:t>
            </a:r>
            <a:endParaRPr lang="fr-FR" sz="3200" b="1" i="1" dirty="0">
              <a:solidFill>
                <a:srgbClr val="00206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27584" y="306896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002060"/>
                </a:solidFill>
              </a:rPr>
              <a:t> Consultation régulière à chaque mission 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27584" y="3501008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b="1" u="sng" dirty="0" smtClean="0">
                <a:solidFill>
                  <a:srgbClr val="002060"/>
                </a:solidFill>
              </a:rPr>
              <a:t> Le carnet de suivi</a:t>
            </a:r>
            <a:endParaRPr lang="fr-FR" sz="2000" b="1" u="sng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4632"/>
          <a:stretch>
            <a:fillRect/>
          </a:stretch>
        </p:blipFill>
        <p:spPr bwMode="auto">
          <a:xfrm rot="16200000">
            <a:off x="4716016" y="2564904"/>
            <a:ext cx="31683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t2c.jpg"/>
          <p:cNvPicPr>
            <a:picLocks noChangeAspect="1"/>
          </p:cNvPicPr>
          <p:nvPr/>
        </p:nvPicPr>
        <p:blipFill>
          <a:blip r:embed="rId2" cstate="print"/>
          <a:srcRect l="10236" t="26247" r="14961" b="31496"/>
          <a:stretch>
            <a:fillRect/>
          </a:stretch>
        </p:blipFill>
        <p:spPr>
          <a:xfrm>
            <a:off x="0" y="0"/>
            <a:ext cx="1975001" cy="836712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>
            <a:off x="179512" y="1988840"/>
            <a:ext cx="8712968" cy="0"/>
          </a:xfrm>
          <a:prstGeom prst="straightConnector1">
            <a:avLst/>
          </a:prstGeom>
          <a:ln w="228600" cmpd="dbl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339752" y="119675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002060"/>
                </a:solidFill>
              </a:rPr>
              <a:t>DIABETE ET HYPERTENSION ARTERIELLE</a:t>
            </a:r>
            <a:endParaRPr lang="fr-FR" sz="2000" b="1" u="sng" dirty="0">
              <a:solidFill>
                <a:srgbClr val="00206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179512" y="1988840"/>
            <a:ext cx="4248472" cy="0"/>
          </a:xfrm>
          <a:prstGeom prst="line">
            <a:avLst/>
          </a:prstGeom>
          <a:ln w="282575">
            <a:solidFill>
              <a:srgbClr val="2BF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843808" y="1988840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203848" y="1988840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563888" y="1988840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923928" y="1988840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211960" y="1988840"/>
            <a:ext cx="2880320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7092280" y="1988840"/>
            <a:ext cx="1152128" cy="0"/>
          </a:xfrm>
          <a:prstGeom prst="line">
            <a:avLst/>
          </a:prstGeom>
          <a:ln w="282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827584" y="220486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2BF55B"/>
                </a:solidFill>
              </a:rPr>
              <a:t>Prévention</a:t>
            </a:r>
            <a:endParaRPr lang="fr-FR" sz="2000" b="1" i="1" dirty="0">
              <a:solidFill>
                <a:srgbClr val="2BF55B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771800" y="22048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Diagnostic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644008" y="22048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Traitement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948264" y="220486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Gestion des complications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59632" y="328498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2060"/>
                </a:solidFill>
              </a:rPr>
              <a:t>Hôpital Régional de M’Bour</a:t>
            </a:r>
            <a:endParaRPr lang="fr-FR" sz="2400" b="1" u="sng" dirty="0">
              <a:solidFill>
                <a:srgbClr val="00206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55576" y="422108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59 Patients vus en consultations avec la cardiologue locale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67544" y="4653136"/>
            <a:ext cx="838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Mise à disposition de matériel gratuitement : ECG, Echographie cardiaque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t2c.jpg"/>
          <p:cNvPicPr>
            <a:picLocks noChangeAspect="1"/>
          </p:cNvPicPr>
          <p:nvPr/>
        </p:nvPicPr>
        <p:blipFill>
          <a:blip r:embed="rId2" cstate="print"/>
          <a:srcRect l="10236" t="26247" r="14961" b="31496"/>
          <a:stretch>
            <a:fillRect/>
          </a:stretch>
        </p:blipFill>
        <p:spPr>
          <a:xfrm>
            <a:off x="0" y="0"/>
            <a:ext cx="1975001" cy="8367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27784" y="69269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i="1" dirty="0" smtClean="0">
                <a:solidFill>
                  <a:srgbClr val="FF0000"/>
                </a:solidFill>
              </a:rPr>
              <a:t>2 MISSIONS</a:t>
            </a:r>
            <a:endParaRPr lang="fr-FR" sz="5400" b="1" i="1" dirty="0">
              <a:solidFill>
                <a:srgbClr val="FF0000"/>
              </a:solidFill>
            </a:endParaRPr>
          </a:p>
        </p:txBody>
      </p:sp>
      <p:pic>
        <p:nvPicPr>
          <p:cNvPr id="7" name="Image 6" descr="DSCN39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10" y="2132856"/>
            <a:ext cx="4105508" cy="2952328"/>
          </a:xfrm>
          <a:prstGeom prst="rect">
            <a:avLst/>
          </a:prstGeom>
        </p:spPr>
      </p:pic>
      <p:pic>
        <p:nvPicPr>
          <p:cNvPr id="8" name="Image 7" descr="DSCN47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5459" y="2132856"/>
            <a:ext cx="4203357" cy="295232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331640" y="522920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Joal 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Avril 2017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60032" y="5229200"/>
            <a:ext cx="410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Joal, N </a:t>
            </a:r>
            <a:r>
              <a:rPr lang="fr-FR" b="1" dirty="0" err="1" smtClean="0">
                <a:solidFill>
                  <a:srgbClr val="002060"/>
                </a:solidFill>
              </a:rPr>
              <a:t>guenienne</a:t>
            </a:r>
            <a:r>
              <a:rPr lang="fr-FR" b="1" dirty="0" smtClean="0">
                <a:solidFill>
                  <a:srgbClr val="002060"/>
                </a:solidFill>
              </a:rPr>
              <a:t>, Mbour, </a:t>
            </a:r>
            <a:r>
              <a:rPr lang="fr-FR" b="1" dirty="0" err="1" smtClean="0">
                <a:solidFill>
                  <a:srgbClr val="002060"/>
                </a:solidFill>
              </a:rPr>
              <a:t>Fimela</a:t>
            </a:r>
            <a:r>
              <a:rPr lang="fr-FR" b="1" dirty="0" smtClean="0">
                <a:solidFill>
                  <a:srgbClr val="002060"/>
                </a:solidFill>
              </a:rPr>
              <a:t>, </a:t>
            </a:r>
            <a:r>
              <a:rPr lang="fr-FR" b="1" dirty="0" err="1" smtClean="0">
                <a:solidFill>
                  <a:srgbClr val="002060"/>
                </a:solidFill>
              </a:rPr>
              <a:t>Djilor</a:t>
            </a:r>
            <a:endParaRPr lang="fr-FR" b="1" dirty="0" smtClean="0">
              <a:solidFill>
                <a:srgbClr val="002060"/>
              </a:solidFill>
            </a:endParaRP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</a:rPr>
              <a:t>Novembre 2017</a:t>
            </a:r>
            <a:endParaRPr lang="fr-F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t2c.jpg"/>
          <p:cNvPicPr>
            <a:picLocks noChangeAspect="1"/>
          </p:cNvPicPr>
          <p:nvPr/>
        </p:nvPicPr>
        <p:blipFill>
          <a:blip r:embed="rId2" cstate="print"/>
          <a:srcRect l="10236" t="26247" r="14961" b="31496"/>
          <a:stretch>
            <a:fillRect/>
          </a:stretch>
        </p:blipFill>
        <p:spPr>
          <a:xfrm>
            <a:off x="0" y="0"/>
            <a:ext cx="1975001" cy="8367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518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avec flèche 11"/>
          <p:cNvCxnSpPr/>
          <p:nvPr/>
        </p:nvCxnSpPr>
        <p:spPr>
          <a:xfrm>
            <a:off x="3059832" y="4725144"/>
            <a:ext cx="720080" cy="0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4499992" y="3573016"/>
            <a:ext cx="360040" cy="720080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5292080" y="4365104"/>
            <a:ext cx="576064" cy="648072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6948264" y="4797152"/>
            <a:ext cx="504056" cy="648072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1763688" y="2564904"/>
            <a:ext cx="6408712" cy="4032448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3419872" y="2780928"/>
            <a:ext cx="792088" cy="360040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t2c.jpg"/>
          <p:cNvPicPr>
            <a:picLocks noChangeAspect="1"/>
          </p:cNvPicPr>
          <p:nvPr/>
        </p:nvPicPr>
        <p:blipFill>
          <a:blip r:embed="rId2" cstate="print"/>
          <a:srcRect l="10236" t="26247" r="14961" b="31496"/>
          <a:stretch>
            <a:fillRect/>
          </a:stretch>
        </p:blipFill>
        <p:spPr>
          <a:xfrm>
            <a:off x="0" y="0"/>
            <a:ext cx="1975001" cy="83671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55576" y="141277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i="1" u="sng" dirty="0" smtClean="0">
                <a:solidFill>
                  <a:srgbClr val="002060"/>
                </a:solidFill>
              </a:rPr>
              <a:t> Quelques chiffres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475656" y="213285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dirty="0" smtClean="0">
                <a:solidFill>
                  <a:srgbClr val="FF0000"/>
                </a:solidFill>
              </a:rPr>
              <a:t> 2 missions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11760" y="328498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dirty="0" smtClean="0">
                <a:solidFill>
                  <a:srgbClr val="FF0000"/>
                </a:solidFill>
              </a:rPr>
              <a:t> 28 missionnaires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907704" y="270892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10 jours de travail effectifs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915816" y="386104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600" b="1" dirty="0" smtClean="0">
                <a:solidFill>
                  <a:srgbClr val="FF0000"/>
                </a:solidFill>
              </a:rPr>
              <a:t>1547 Consultations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275856" y="450912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dirty="0" smtClean="0">
                <a:solidFill>
                  <a:srgbClr val="FF0000"/>
                </a:solidFill>
              </a:rPr>
              <a:t>511 personnes dépistées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563888" y="5013176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fr-FR" sz="2800" b="1" dirty="0" smtClean="0">
                <a:solidFill>
                  <a:srgbClr val="FF0000"/>
                </a:solidFill>
              </a:rPr>
              <a:t>1 symposium de formation du personnel para médical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923928" y="594928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dirty="0" smtClean="0">
                <a:solidFill>
                  <a:srgbClr val="FF0000"/>
                </a:solidFill>
              </a:rPr>
              <a:t> 400 lycéens sensibilisés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t2c.jpg"/>
          <p:cNvPicPr>
            <a:picLocks noChangeAspect="1"/>
          </p:cNvPicPr>
          <p:nvPr/>
        </p:nvPicPr>
        <p:blipFill>
          <a:blip r:embed="rId2" cstate="print"/>
          <a:srcRect l="10236" t="26247" r="14961" b="31496"/>
          <a:stretch>
            <a:fillRect/>
          </a:stretch>
        </p:blipFill>
        <p:spPr>
          <a:xfrm>
            <a:off x="0" y="0"/>
            <a:ext cx="1975001" cy="83671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55576" y="141277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i="1" u="sng" dirty="0" smtClean="0">
                <a:solidFill>
                  <a:srgbClr val="00B0F0"/>
                </a:solidFill>
              </a:rPr>
              <a:t> Quelques chiffres </a:t>
            </a:r>
            <a:r>
              <a:rPr lang="fr-FR" dirty="0" smtClean="0">
                <a:solidFill>
                  <a:srgbClr val="00B0F0"/>
                </a:solidFill>
              </a:rPr>
              <a:t>: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5576" y="19888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i="1" u="sng" dirty="0" smtClean="0"/>
              <a:t> </a:t>
            </a:r>
            <a:r>
              <a:rPr lang="fr-FR" sz="2800" b="1" i="1" u="sng" dirty="0" smtClean="0">
                <a:solidFill>
                  <a:srgbClr val="002060"/>
                </a:solidFill>
              </a:rPr>
              <a:t>Notre activité de consultations : </a:t>
            </a:r>
            <a:r>
              <a:rPr lang="fr-FR" sz="2800" b="1" dirty="0" smtClean="0">
                <a:solidFill>
                  <a:srgbClr val="FF0000"/>
                </a:solidFill>
              </a:rPr>
              <a:t>1547 consultations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58052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</a:rPr>
              <a:t>Les médicaments prescrits ont été fournis gratuitement aux malades</a:t>
            </a:r>
          </a:p>
          <a:p>
            <a:pPr algn="ctr"/>
            <a:r>
              <a:rPr lang="fr-FR" sz="2400" b="1" u="sng" dirty="0" smtClean="0">
                <a:solidFill>
                  <a:srgbClr val="FF0000"/>
                </a:solidFill>
              </a:rPr>
              <a:t>Les lunettes prescrites ont été fournies gratuitement aux malades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5646961" cy="326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t2c.jpg"/>
          <p:cNvPicPr>
            <a:picLocks noChangeAspect="1"/>
          </p:cNvPicPr>
          <p:nvPr/>
        </p:nvPicPr>
        <p:blipFill>
          <a:blip r:embed="rId2" cstate="print"/>
          <a:srcRect l="10236" t="26247" r="14961" b="31496"/>
          <a:stretch>
            <a:fillRect/>
          </a:stretch>
        </p:blipFill>
        <p:spPr>
          <a:xfrm>
            <a:off x="0" y="0"/>
            <a:ext cx="1975001" cy="83671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27584" y="119675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i="1" u="sng" dirty="0" smtClean="0">
                <a:solidFill>
                  <a:srgbClr val="00B0F0"/>
                </a:solidFill>
              </a:rPr>
              <a:t> Quelques chiffres </a:t>
            </a:r>
            <a:r>
              <a:rPr lang="fr-FR" dirty="0" smtClean="0">
                <a:solidFill>
                  <a:srgbClr val="00B0F0"/>
                </a:solidFill>
              </a:rPr>
              <a:t>: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177281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i="1" u="sng" dirty="0" smtClean="0">
                <a:solidFill>
                  <a:srgbClr val="00B0F0"/>
                </a:solidFill>
              </a:rPr>
              <a:t> </a:t>
            </a:r>
            <a:r>
              <a:rPr lang="fr-FR" sz="2800" b="1" i="1" u="sng" dirty="0" smtClean="0">
                <a:solidFill>
                  <a:srgbClr val="00B0F0"/>
                </a:solidFill>
              </a:rPr>
              <a:t>Notre activité de consultations 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7584" y="2348880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b="1" i="1" u="sng" dirty="0" smtClean="0">
                <a:solidFill>
                  <a:srgbClr val="002060"/>
                </a:solidFill>
              </a:rPr>
              <a:t> Notre activité Hygiène Hospitalière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55776" y="299695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Audit - Centre de santé de Joal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dolla\Desktop\joal 052017\DSCN4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01008"/>
            <a:ext cx="4026725" cy="3024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t2c.jpg"/>
          <p:cNvPicPr>
            <a:picLocks noChangeAspect="1"/>
          </p:cNvPicPr>
          <p:nvPr/>
        </p:nvPicPr>
        <p:blipFill>
          <a:blip r:embed="rId2" cstate="print"/>
          <a:srcRect l="10236" t="26247" r="14961" b="31496"/>
          <a:stretch>
            <a:fillRect/>
          </a:stretch>
        </p:blipFill>
        <p:spPr>
          <a:xfrm>
            <a:off x="0" y="0"/>
            <a:ext cx="1975001" cy="8367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83768" y="47667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Rapport Moral : </a:t>
            </a:r>
            <a:r>
              <a:rPr lang="fr-FR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Nos actions en 2017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27584" y="119675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i="1" u="sng" dirty="0" smtClean="0">
                <a:solidFill>
                  <a:srgbClr val="00B0F0"/>
                </a:solidFill>
              </a:rPr>
              <a:t> Quelques chiffres </a:t>
            </a:r>
            <a:r>
              <a:rPr lang="fr-FR" dirty="0" smtClean="0">
                <a:solidFill>
                  <a:srgbClr val="00B0F0"/>
                </a:solidFill>
              </a:rPr>
              <a:t>: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177281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i="1" u="sng" dirty="0" smtClean="0">
                <a:solidFill>
                  <a:srgbClr val="00B0F0"/>
                </a:solidFill>
              </a:rPr>
              <a:t> </a:t>
            </a:r>
            <a:r>
              <a:rPr lang="fr-FR" sz="2800" i="1" u="sng" dirty="0" smtClean="0">
                <a:solidFill>
                  <a:srgbClr val="00B0F0"/>
                </a:solidFill>
              </a:rPr>
              <a:t>Notre activité de consultations 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7584" y="2348880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i="1" u="sng" dirty="0" smtClean="0">
                <a:solidFill>
                  <a:srgbClr val="00B0F0"/>
                </a:solidFill>
              </a:rPr>
              <a:t> Notre activité Hygiène Hospitalière</a:t>
            </a:r>
            <a:r>
              <a:rPr lang="fr-FR" sz="2800" dirty="0" smtClean="0">
                <a:solidFill>
                  <a:srgbClr val="00B0F0"/>
                </a:solidFill>
              </a:rPr>
              <a:t> </a:t>
            </a:r>
            <a:endParaRPr lang="fr-FR" sz="2800" dirty="0">
              <a:solidFill>
                <a:srgbClr val="00B0F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27584" y="292494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b="1" i="1" u="sng" dirty="0" smtClean="0">
                <a:solidFill>
                  <a:srgbClr val="002060"/>
                </a:solidFill>
              </a:rPr>
              <a:t> Notre activité de formation</a:t>
            </a:r>
            <a:endParaRPr lang="fr-FR" sz="2800" b="1" i="1" u="sng" dirty="0">
              <a:solidFill>
                <a:srgbClr val="00206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99592" y="350100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u="sng" dirty="0" smtClean="0">
                <a:solidFill>
                  <a:srgbClr val="FF0000"/>
                </a:solidFill>
              </a:rPr>
              <a:t>Symposium- centre de santé de Joal</a:t>
            </a:r>
            <a:endParaRPr lang="fr-FR" sz="2800" b="1" i="1" u="sng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dolla\Desktop\joal 052017\DSCN3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3744416" cy="2633458"/>
          </a:xfrm>
          <a:prstGeom prst="rect">
            <a:avLst/>
          </a:prstGeom>
          <a:noFill/>
        </p:spPr>
      </p:pic>
      <p:pic>
        <p:nvPicPr>
          <p:cNvPr id="3076" name="Picture 4" descr="C:\Users\dolla\Desktop\joal 052017\DSCN3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77072"/>
            <a:ext cx="3458040" cy="261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t2c.jpg"/>
          <p:cNvPicPr>
            <a:picLocks noChangeAspect="1"/>
          </p:cNvPicPr>
          <p:nvPr/>
        </p:nvPicPr>
        <p:blipFill>
          <a:blip r:embed="rId2" cstate="print"/>
          <a:srcRect l="10236" t="26247" r="14961" b="31496"/>
          <a:stretch>
            <a:fillRect/>
          </a:stretch>
        </p:blipFill>
        <p:spPr>
          <a:xfrm>
            <a:off x="0" y="0"/>
            <a:ext cx="1975001" cy="83671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27584" y="119675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i="1" u="sng" dirty="0" smtClean="0">
                <a:solidFill>
                  <a:srgbClr val="00B0F0"/>
                </a:solidFill>
              </a:rPr>
              <a:t> Quelques chiffres </a:t>
            </a:r>
            <a:r>
              <a:rPr lang="fr-FR" dirty="0" smtClean="0">
                <a:solidFill>
                  <a:srgbClr val="00B0F0"/>
                </a:solidFill>
              </a:rPr>
              <a:t>: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177281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i="1" u="sng" dirty="0" smtClean="0">
                <a:solidFill>
                  <a:srgbClr val="00B0F0"/>
                </a:solidFill>
              </a:rPr>
              <a:t> </a:t>
            </a:r>
            <a:r>
              <a:rPr lang="fr-FR" sz="2800" i="1" u="sng" dirty="0" smtClean="0">
                <a:solidFill>
                  <a:srgbClr val="00B0F0"/>
                </a:solidFill>
              </a:rPr>
              <a:t>Notre activité de consultations 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7584" y="2348880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i="1" u="sng" dirty="0" smtClean="0">
                <a:solidFill>
                  <a:srgbClr val="00B0F0"/>
                </a:solidFill>
              </a:rPr>
              <a:t> Notre activité Hygiène Hospitalière</a:t>
            </a:r>
            <a:r>
              <a:rPr lang="fr-FR" sz="2800" dirty="0" smtClean="0">
                <a:solidFill>
                  <a:srgbClr val="00B0F0"/>
                </a:solidFill>
              </a:rPr>
              <a:t> </a:t>
            </a:r>
            <a:endParaRPr lang="fr-FR" sz="2800" dirty="0">
              <a:solidFill>
                <a:srgbClr val="00B0F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7584" y="335699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b="1" i="1" u="sng" dirty="0" smtClean="0">
                <a:solidFill>
                  <a:srgbClr val="002060"/>
                </a:solidFill>
              </a:rPr>
              <a:t> </a:t>
            </a:r>
            <a:r>
              <a:rPr lang="fr-FR" sz="2800" b="1" i="1" u="sng" dirty="0" smtClean="0">
                <a:solidFill>
                  <a:srgbClr val="002060"/>
                </a:solidFill>
              </a:rPr>
              <a:t>Matériel et logistique</a:t>
            </a:r>
            <a:endParaRPr lang="fr-FR" sz="3200" b="1" i="1" u="sng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dolla\Desktop\joal 052017\DSCN4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3552394" cy="2664295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4572000" y="4005064"/>
            <a:ext cx="4355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</a:rPr>
              <a:t>Moniteurs de surveillance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</a:rPr>
              <a:t>Défibrillateur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</a:rPr>
              <a:t>Seringues électriques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</a:rPr>
              <a:t>Concentrateurs d’oxygène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</a:rPr>
              <a:t>Nebulisateurs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</a:rPr>
              <a:t>Aspirateurs mécaniques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</a:rPr>
              <a:t>Appareils à tension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</a:rPr>
              <a:t>Pansements, Kit perfusions, …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27584" y="285293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b="1" i="1" u="sng" dirty="0" smtClean="0">
                <a:solidFill>
                  <a:srgbClr val="00B0F0"/>
                </a:solidFill>
              </a:rPr>
              <a:t> </a:t>
            </a:r>
            <a:r>
              <a:rPr lang="fr-FR" sz="2800" i="1" u="sng" dirty="0" smtClean="0">
                <a:solidFill>
                  <a:srgbClr val="00B0F0"/>
                </a:solidFill>
              </a:rPr>
              <a:t>Notre activité de formation</a:t>
            </a:r>
            <a:endParaRPr lang="fr-FR" sz="2800" i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t2c.jpg"/>
          <p:cNvPicPr>
            <a:picLocks noChangeAspect="1"/>
          </p:cNvPicPr>
          <p:nvPr/>
        </p:nvPicPr>
        <p:blipFill>
          <a:blip r:embed="rId2" cstate="print"/>
          <a:srcRect l="10236" t="26247" r="14961" b="31496"/>
          <a:stretch>
            <a:fillRect/>
          </a:stretch>
        </p:blipFill>
        <p:spPr>
          <a:xfrm>
            <a:off x="0" y="0"/>
            <a:ext cx="1975001" cy="83671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27584" y="119675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i="1" u="sng" dirty="0" smtClean="0">
                <a:solidFill>
                  <a:srgbClr val="00B0F0"/>
                </a:solidFill>
              </a:rPr>
              <a:t> Quelques chiffres </a:t>
            </a:r>
            <a:r>
              <a:rPr lang="fr-FR" dirty="0" smtClean="0">
                <a:solidFill>
                  <a:srgbClr val="00B0F0"/>
                </a:solidFill>
              </a:rPr>
              <a:t>: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177281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i="1" u="sng" dirty="0" smtClean="0">
                <a:solidFill>
                  <a:srgbClr val="00B0F0"/>
                </a:solidFill>
              </a:rPr>
              <a:t> </a:t>
            </a:r>
            <a:r>
              <a:rPr lang="fr-FR" sz="2800" i="1" u="sng" dirty="0" smtClean="0">
                <a:solidFill>
                  <a:srgbClr val="00B0F0"/>
                </a:solidFill>
              </a:rPr>
              <a:t>Notre activité de consultations 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7584" y="2348880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i="1" u="sng" dirty="0" smtClean="0">
                <a:solidFill>
                  <a:srgbClr val="00B0F0"/>
                </a:solidFill>
              </a:rPr>
              <a:t> Notre activité Hygiène Hospitalière</a:t>
            </a:r>
            <a:r>
              <a:rPr lang="fr-FR" sz="2800" dirty="0" smtClean="0">
                <a:solidFill>
                  <a:srgbClr val="00B0F0"/>
                </a:solidFill>
              </a:rPr>
              <a:t> </a:t>
            </a:r>
            <a:endParaRPr lang="fr-FR" sz="2800" dirty="0">
              <a:solidFill>
                <a:srgbClr val="00B0F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7584" y="335699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i="1" u="sng" dirty="0" smtClean="0">
                <a:solidFill>
                  <a:srgbClr val="00B0F0"/>
                </a:solidFill>
              </a:rPr>
              <a:t> </a:t>
            </a:r>
            <a:r>
              <a:rPr lang="fr-FR" sz="2800" i="1" u="sng" dirty="0" smtClean="0">
                <a:solidFill>
                  <a:srgbClr val="00B0F0"/>
                </a:solidFill>
              </a:rPr>
              <a:t>Matériel et logistique</a:t>
            </a:r>
            <a:endParaRPr lang="fr-FR" sz="3200" i="1" u="sng" dirty="0">
              <a:solidFill>
                <a:srgbClr val="00B0F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27584" y="285293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i="1" u="sng" dirty="0" smtClean="0">
                <a:solidFill>
                  <a:srgbClr val="00B0F0"/>
                </a:solidFill>
              </a:rPr>
              <a:t> Notre activité de formation</a:t>
            </a:r>
            <a:endParaRPr lang="fr-FR" sz="2800" i="1" u="sng" dirty="0">
              <a:solidFill>
                <a:srgbClr val="00B0F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27584" y="3933056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b="1" i="1" u="sng" dirty="0" smtClean="0">
                <a:solidFill>
                  <a:srgbClr val="002060"/>
                </a:solidFill>
              </a:rPr>
              <a:t> Notre activité transversale : </a:t>
            </a:r>
            <a:r>
              <a:rPr lang="fr-FR" sz="2800" b="1" dirty="0" smtClean="0">
                <a:solidFill>
                  <a:srgbClr val="FF0000"/>
                </a:solidFill>
              </a:rPr>
              <a:t>La Maladie Chronique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251520" y="5805264"/>
            <a:ext cx="8712968" cy="0"/>
          </a:xfrm>
          <a:prstGeom prst="straightConnector1">
            <a:avLst/>
          </a:prstGeom>
          <a:ln w="228600" cmpd="dbl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483768" y="458112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002060"/>
                </a:solidFill>
              </a:rPr>
              <a:t>DIABETE ET HYPERTENSION ARTERIELLE</a:t>
            </a:r>
            <a:endParaRPr lang="fr-FR" sz="2000" b="1" u="sng" dirty="0">
              <a:solidFill>
                <a:srgbClr val="00206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251520" y="5805264"/>
            <a:ext cx="4248472" cy="0"/>
          </a:xfrm>
          <a:prstGeom prst="line">
            <a:avLst/>
          </a:prstGeom>
          <a:ln w="282575">
            <a:solidFill>
              <a:srgbClr val="2BF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915816" y="5805264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275856" y="5805264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635896" y="5805264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995936" y="5805264"/>
            <a:ext cx="216024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283968" y="5805264"/>
            <a:ext cx="2880320" cy="0"/>
          </a:xfrm>
          <a:prstGeom prst="line">
            <a:avLst/>
          </a:prstGeom>
          <a:ln w="282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7164288" y="5805264"/>
            <a:ext cx="1152128" cy="0"/>
          </a:xfrm>
          <a:prstGeom prst="line">
            <a:avLst/>
          </a:prstGeom>
          <a:ln w="282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827584" y="60212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2BF55B"/>
                </a:solidFill>
              </a:rPr>
              <a:t>Prévention</a:t>
            </a:r>
            <a:endParaRPr lang="fr-FR" b="1" i="1" dirty="0">
              <a:solidFill>
                <a:srgbClr val="2BF55B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059832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Diagnostic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5004048" y="60212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Traitement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6948264" y="60212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Gestion des complications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344</Words>
  <Application>Microsoft Office PowerPoint</Application>
  <PresentationFormat>Affichage à l'écran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ERIC FAMILY</dc:creator>
  <cp:lastModifiedBy>ERIC FAMILY</cp:lastModifiedBy>
  <cp:revision>2</cp:revision>
  <dcterms:created xsi:type="dcterms:W3CDTF">2018-02-18T14:45:04Z</dcterms:created>
  <dcterms:modified xsi:type="dcterms:W3CDTF">2018-02-18T14:51:06Z</dcterms:modified>
</cp:coreProperties>
</file>